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69" r:id="rId3"/>
    <p:sldId id="370" r:id="rId4"/>
    <p:sldId id="261" r:id="rId5"/>
    <p:sldId id="361" r:id="rId6"/>
    <p:sldId id="351" r:id="rId7"/>
    <p:sldId id="360" r:id="rId8"/>
    <p:sldId id="363" r:id="rId9"/>
    <p:sldId id="373" r:id="rId10"/>
    <p:sldId id="365" r:id="rId11"/>
    <p:sldId id="368" r:id="rId12"/>
    <p:sldId id="257" r:id="rId13"/>
    <p:sldId id="1190" r:id="rId14"/>
    <p:sldId id="1191" r:id="rId15"/>
    <p:sldId id="374" r:id="rId16"/>
    <p:sldId id="3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9565" autoAdjust="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0A4F-529B-4A98-A4AE-F17ADE38C6C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FEDA-FCE7-4862-9A83-CAEEE6A3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5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0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FEDA-FCE7-4862-9A83-CAEEE6A3C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7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4F4226B-8550-4C4A-BD0B-7DC2B4DA5DC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5ACB8C-7071-4EAE-864F-8A69D7E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domainpictures.net/view-image.php?image=28573&amp;picture=jet-airplan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E59D7C1-6E25-48C3-B420-ED45FFDB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7262" y="0"/>
            <a:ext cx="6064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74EBE0-04D0-42B1-93D5-4FC7C9EB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2054942"/>
            <a:ext cx="607230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8999C-8CC4-4823-8956-4858C4AB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9950" y="2194560"/>
            <a:ext cx="5418961" cy="1739347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tx2"/>
                </a:solidFill>
              </a:rPr>
              <a:t>Aviation Academy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BC45-65AA-4215-9449-DFC99B1E8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950" y="3996250"/>
            <a:ext cx="5418962" cy="194243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School Board Work Session</a:t>
            </a:r>
          </a:p>
          <a:p>
            <a:r>
              <a:rPr lang="en-US">
                <a:solidFill>
                  <a:schemeClr val="bg2"/>
                </a:solidFill>
              </a:rPr>
              <a:t>November 19, 2019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AEB6D-60FF-455D-B8CC-2AC963CE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F95DB6-1B1F-4112-AE7F-56016B9CE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7731" y="1754784"/>
            <a:ext cx="4433869" cy="29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8AFA66-BA4C-42E3-8D71-AB185766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89820"/>
          </a:xfrm>
        </p:spPr>
        <p:txBody>
          <a:bodyPr/>
          <a:lstStyle/>
          <a:p>
            <a:r>
              <a:rPr lang="en-US" dirty="0"/>
              <a:t>Timeline on lease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80EF7-60C8-4BB2-A422-994AB0077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1273997"/>
            <a:ext cx="10515600" cy="5393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</a:rPr>
              <a:t>May 2018 – Sept. 2019 – discussion of new lease for existing space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</a:rPr>
              <a:t>May 2018 – Sept. 2019 – discussion of new lease for existing space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</a:rPr>
              <a:t>Sept. 25</a:t>
            </a:r>
            <a:r>
              <a:rPr lang="en-US" sz="2000" baseline="30000" dirty="0">
                <a:latin typeface="Arial Narrow" panose="020B0606020202030204" pitchFamily="34" charset="0"/>
              </a:rPr>
              <a:t>th</a:t>
            </a:r>
            <a:r>
              <a:rPr lang="en-US" sz="2000" dirty="0">
                <a:latin typeface="Arial Narrow" panose="020B0606020202030204" pitchFamily="34" charset="0"/>
              </a:rPr>
              <a:t> – PAC leadership requested meeting to discuss:</a:t>
            </a:r>
          </a:p>
          <a:p>
            <a:pPr lvl="5"/>
            <a:r>
              <a:rPr lang="en-US" sz="1800" dirty="0">
                <a:latin typeface="Arial Narrow" panose="020B0606020202030204" pitchFamily="34" charset="0"/>
              </a:rPr>
              <a:t>The results of the environmental report and required actions</a:t>
            </a:r>
          </a:p>
          <a:p>
            <a:pPr lvl="5"/>
            <a:r>
              <a:rPr lang="en-US" sz="1800" dirty="0">
                <a:latin typeface="Arial Narrow" panose="020B0606020202030204" pitchFamily="34" charset="0"/>
              </a:rPr>
              <a:t>The future of a NNPS lease agreement</a:t>
            </a:r>
          </a:p>
          <a:p>
            <a:pPr lvl="5"/>
            <a:r>
              <a:rPr lang="en-US" sz="1800" dirty="0">
                <a:latin typeface="Arial Narrow" panose="020B0606020202030204" pitchFamily="34" charset="0"/>
              </a:rPr>
              <a:t>The timing of termination of occupancy by the Newport News School Board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rial Narrow" panose="020B0606020202030204" pitchFamily="34" charset="0"/>
              </a:rPr>
              <a:t>Sept. 27</a:t>
            </a:r>
            <a:r>
              <a:rPr lang="en-US" sz="2000" baseline="30000" dirty="0">
                <a:latin typeface="Arial Narrow" panose="020B0606020202030204" pitchFamily="34" charset="0"/>
              </a:rPr>
              <a:t>th</a:t>
            </a:r>
            <a:r>
              <a:rPr lang="en-US" sz="2000" dirty="0">
                <a:latin typeface="Arial Narrow" panose="020B0606020202030204" pitchFamily="34" charset="0"/>
              </a:rPr>
              <a:t> – Plant services staff tour Aviation Academy with PAC staff to assess environmental issues identified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rial Narrow" panose="020B0606020202030204" pitchFamily="34" charset="0"/>
              </a:rPr>
              <a:t>                    in the report provided at Sept. 25</a:t>
            </a:r>
            <a:r>
              <a:rPr lang="en-US" sz="2000" baseline="30000" dirty="0">
                <a:latin typeface="Arial Narrow" panose="020B0606020202030204" pitchFamily="34" charset="0"/>
              </a:rPr>
              <a:t>th</a:t>
            </a:r>
            <a:r>
              <a:rPr lang="en-US" sz="2000" dirty="0">
                <a:latin typeface="Arial Narrow" panose="020B0606020202030204" pitchFamily="34" charset="0"/>
              </a:rPr>
              <a:t> meeting 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</a:rPr>
              <a:t>Sept. 30</a:t>
            </a:r>
            <a:r>
              <a:rPr lang="en-US" sz="2000" baseline="30000" dirty="0">
                <a:latin typeface="Arial Narrow" panose="020B0606020202030204" pitchFamily="34" charset="0"/>
              </a:rPr>
              <a:t>th</a:t>
            </a:r>
            <a:r>
              <a:rPr lang="en-US" sz="2000" dirty="0">
                <a:latin typeface="Arial Narrow" panose="020B0606020202030204" pitchFamily="34" charset="0"/>
              </a:rPr>
              <a:t> – NNPS plant services staff walk through to determine actions needed 	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</a:rPr>
              <a:t>	    </a:t>
            </a:r>
            <a:r>
              <a:rPr lang="en-US" sz="1800" dirty="0">
                <a:latin typeface="Arial Narrow" panose="020B0606020202030204" pitchFamily="34" charset="0"/>
              </a:rPr>
              <a:t>Mold remediation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800" dirty="0">
                <a:latin typeface="Arial Narrow" panose="020B0606020202030204" pitchFamily="34" charset="0"/>
              </a:rPr>
              <a:t>ceiling tile removal / replacement, dry wall removal / replacement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67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D9A1-AC77-4247-A082-80E13B4F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Relocation option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293E-B887-4B7E-81E7-2FBA908B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2011680"/>
            <a:ext cx="10692384" cy="4462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Existing leased space is 27,837 square feet – only 16,204 square feet is currently used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Maintenance issues / expenses have increased significantly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New lease agreement has not been reached – PAC leases must adhere to FAA guidelines which is not in NNPS’ best interest given the age and condition of the building 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Planned move at end of year would be better than a hurried move during the school year in response to a building system failure 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Area at Denbigh High School can accommodate Aviation Academy – space identified is 16,167 square feet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3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892" y="458347"/>
            <a:ext cx="2018561" cy="1161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6690" y="912672"/>
            <a:ext cx="6401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467D"/>
                </a:solidFill>
              </a:rPr>
              <a:t>Aviation Academy</a:t>
            </a:r>
          </a:p>
          <a:p>
            <a:pPr algn="ctr"/>
            <a:r>
              <a:rPr lang="en-US" sz="3200" b="1" dirty="0">
                <a:solidFill>
                  <a:srgbClr val="27467D"/>
                </a:solidFill>
              </a:rPr>
              <a:t>Denbigh High School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51D62C-4BE5-49E7-BFA9-0DB8DF80D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33" y="117834"/>
            <a:ext cx="2638500" cy="776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13057D-5A56-4D94-9D5F-CBA3B49F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44" y="0"/>
            <a:ext cx="2092030" cy="1885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BCDCFE-3D8D-4C32-B4B9-23EE245678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79" b="2318"/>
          <a:stretch/>
        </p:blipFill>
        <p:spPr>
          <a:xfrm>
            <a:off x="1285950" y="3842075"/>
            <a:ext cx="9620100" cy="30319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490D9C-4510-4D96-B0FB-1F356D5404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53" t="8587" r="4756" b="22855"/>
          <a:stretch/>
        </p:blipFill>
        <p:spPr>
          <a:xfrm>
            <a:off x="1285950" y="2008027"/>
            <a:ext cx="2775285" cy="17397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7BE3F0-2C3B-4BC3-ABCB-AB9E65414F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70" r="10203" b="6437"/>
          <a:stretch/>
        </p:blipFill>
        <p:spPr>
          <a:xfrm>
            <a:off x="8699581" y="1989890"/>
            <a:ext cx="2206469" cy="1739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8BDCB8-C48E-4C50-92D4-3A46958D89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4" r="6488"/>
          <a:stretch/>
        </p:blipFill>
        <p:spPr>
          <a:xfrm>
            <a:off x="6820673" y="1989890"/>
            <a:ext cx="1782153" cy="1739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C418F-AF6E-44D9-B9AE-1453DB4227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65" t="6051" r="10739" b="1"/>
          <a:stretch/>
        </p:blipFill>
        <p:spPr>
          <a:xfrm>
            <a:off x="4157990" y="2003113"/>
            <a:ext cx="2558716" cy="17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9903ADE-4C05-496E-8C41-28AF73621D1C}"/>
              </a:ext>
            </a:extLst>
          </p:cNvPr>
          <p:cNvSpPr txBox="1"/>
          <p:nvPr/>
        </p:nvSpPr>
        <p:spPr>
          <a:xfrm>
            <a:off x="7291774" y="6029703"/>
            <a:ext cx="388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467D"/>
                </a:solidFill>
              </a:rPr>
              <a:t>Proposed Floor Plan</a:t>
            </a: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D9683A21-974B-4949-95A4-794347E9A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3904" r="10891" b="6305"/>
          <a:stretch/>
        </p:blipFill>
        <p:spPr>
          <a:xfrm>
            <a:off x="251928" y="149287"/>
            <a:ext cx="4571999" cy="3078892"/>
          </a:xfrm>
          <a:prstGeom prst="rect">
            <a:avLst/>
          </a:prstGeom>
        </p:spPr>
      </p:pic>
      <p:pic>
        <p:nvPicPr>
          <p:cNvPr id="5" name="Picture 4" descr="A picture containing yellow, small, table, black&#10;&#10;Description automatically generated">
            <a:extLst>
              <a:ext uri="{FF2B5EF4-FFF2-40B4-BE49-F238E27FC236}">
                <a16:creationId xmlns:a16="http://schemas.microsoft.com/office/drawing/2014/main" id="{ABC63CC5-9FF0-4C74-BD6B-43B9155FB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20375"/>
          <a:stretch/>
        </p:blipFill>
        <p:spPr>
          <a:xfrm rot="16200000">
            <a:off x="1030149" y="-660007"/>
            <a:ext cx="2775857" cy="5271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F184B-68CF-4FD2-90F1-7642D04F3EEC}"/>
              </a:ext>
            </a:extLst>
          </p:cNvPr>
          <p:cNvSpPr txBox="1"/>
          <p:nvPr/>
        </p:nvSpPr>
        <p:spPr>
          <a:xfrm>
            <a:off x="2075723" y="2703923"/>
            <a:ext cx="101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CF11F-49F4-4D72-811A-E8BF250BAB42}"/>
              </a:ext>
            </a:extLst>
          </p:cNvPr>
          <p:cNvSpPr txBox="1"/>
          <p:nvPr/>
        </p:nvSpPr>
        <p:spPr>
          <a:xfrm>
            <a:off x="4226064" y="880387"/>
            <a:ext cx="49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18439-1484-48AA-B79C-EC8B554D2DE8}"/>
              </a:ext>
            </a:extLst>
          </p:cNvPr>
          <p:cNvSpPr txBox="1"/>
          <p:nvPr/>
        </p:nvSpPr>
        <p:spPr>
          <a:xfrm>
            <a:off x="233266" y="996952"/>
            <a:ext cx="49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1490B-D5D0-410A-AA43-1D0F1FEE6E3E}"/>
              </a:ext>
            </a:extLst>
          </p:cNvPr>
          <p:cNvSpPr txBox="1"/>
          <p:nvPr/>
        </p:nvSpPr>
        <p:spPr>
          <a:xfrm>
            <a:off x="586056" y="3220776"/>
            <a:ext cx="388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467D"/>
                </a:solidFill>
              </a:rPr>
              <a:t>Denbigh H.S. Site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CEAD5-BC8C-48C6-B613-F68D7FE27676}"/>
              </a:ext>
            </a:extLst>
          </p:cNvPr>
          <p:cNvSpPr txBox="1"/>
          <p:nvPr/>
        </p:nvSpPr>
        <p:spPr>
          <a:xfrm>
            <a:off x="274520" y="6383646"/>
            <a:ext cx="44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467D"/>
                </a:solidFill>
              </a:rPr>
              <a:t>Existing Denbigh H.S. Floor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B59AD-2877-45B7-BF85-59F57ED2AAA0}"/>
              </a:ext>
            </a:extLst>
          </p:cNvPr>
          <p:cNvSpPr txBox="1"/>
          <p:nvPr/>
        </p:nvSpPr>
        <p:spPr>
          <a:xfrm>
            <a:off x="6633088" y="5260255"/>
            <a:ext cx="503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467D"/>
                </a:solidFill>
              </a:rPr>
              <a:t>Proposed Aviation Academy Floor Plan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8D81DD2-BEEB-4106-AAD4-0FCD3ABF5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t="21114" r="20313" b="20755"/>
          <a:stretch/>
        </p:blipFill>
        <p:spPr>
          <a:xfrm>
            <a:off x="524047" y="3682440"/>
            <a:ext cx="4008840" cy="2745507"/>
          </a:xfrm>
          <a:prstGeom prst="rect">
            <a:avLst/>
          </a:prstGeom>
        </p:spPr>
      </p:pic>
      <p:pic>
        <p:nvPicPr>
          <p:cNvPr id="15" name="Picture 1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58D5573-0C81-4553-87AC-76B462C412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r="39145" b="7118"/>
          <a:stretch/>
        </p:blipFill>
        <p:spPr>
          <a:xfrm>
            <a:off x="6783138" y="181762"/>
            <a:ext cx="4489675" cy="51566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48901B-AC4D-4F3A-9599-2AA53FF1C797}"/>
              </a:ext>
            </a:extLst>
          </p:cNvPr>
          <p:cNvSpPr/>
          <p:nvPr/>
        </p:nvSpPr>
        <p:spPr>
          <a:xfrm>
            <a:off x="3060440" y="3806890"/>
            <a:ext cx="671804" cy="830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C7A9A1-FE49-4902-97B6-AE289F47E1BA}"/>
              </a:ext>
            </a:extLst>
          </p:cNvPr>
          <p:cNvSpPr/>
          <p:nvPr/>
        </p:nvSpPr>
        <p:spPr>
          <a:xfrm>
            <a:off x="6571887" y="144620"/>
            <a:ext cx="5114728" cy="51658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41173-2776-48C5-8FAE-BCCA1D596198}"/>
              </a:ext>
            </a:extLst>
          </p:cNvPr>
          <p:cNvSpPr/>
          <p:nvPr/>
        </p:nvSpPr>
        <p:spPr>
          <a:xfrm>
            <a:off x="1805593" y="1073876"/>
            <a:ext cx="1282839" cy="1146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5CE2E-B387-48E2-B3A3-F62ACB7B67CB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 flipV="1">
            <a:off x="3732244" y="2727535"/>
            <a:ext cx="2839643" cy="149456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0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9903ADE-4C05-496E-8C41-28AF73621D1C}"/>
              </a:ext>
            </a:extLst>
          </p:cNvPr>
          <p:cNvSpPr txBox="1"/>
          <p:nvPr/>
        </p:nvSpPr>
        <p:spPr>
          <a:xfrm>
            <a:off x="7212565" y="5969046"/>
            <a:ext cx="479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467D"/>
                </a:solidFill>
              </a:rPr>
              <a:t>Proposed Floor Plan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88687197-2119-47E3-B34A-222517C51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6654" r="18877"/>
          <a:stretch/>
        </p:blipFill>
        <p:spPr>
          <a:xfrm>
            <a:off x="1950719" y="54759"/>
            <a:ext cx="8359607" cy="6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7FD3-1510-4FCF-B665-7FB85AB3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5"/>
            <a:ext cx="10515600" cy="1767154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What would need to be done at DHS?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EF15-602A-4C62-9B53-372BE2F6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980"/>
            <a:ext cx="10515600" cy="54592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Relocated classrooms can be accommodated in the building and in an 8-classroom modular unit</a:t>
            </a:r>
          </a:p>
          <a:p>
            <a:pPr marL="0" lv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      Ten classrooms to be relocated (Art -1, JROTC-1, SpEd-3, World Languages-5) </a:t>
            </a: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Provide eight-classroom modular unit </a:t>
            </a:r>
          </a:p>
          <a:p>
            <a:pPr marL="0" indent="0">
              <a:buNone/>
            </a:pPr>
            <a:endParaRPr lang="en-US" sz="500" dirty="0">
              <a:latin typeface="Arial Narrow" panose="020B0606020202030204" pitchFamily="34" charset="0"/>
            </a:endParaRP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Lease for 36 months - $346K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Lease for 60 months - $529K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Purchase                   - $550K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Other modifications needed to school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sz="2600" dirty="0">
                <a:latin typeface="Arial Narrow" panose="020B0606020202030204" pitchFamily="34" charset="0"/>
              </a:rPr>
              <a:t>Create hallway to modular classrooms </a:t>
            </a:r>
          </a:p>
          <a:p>
            <a:pPr marL="0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	Provide sidewalk and canopy </a:t>
            </a:r>
          </a:p>
          <a:p>
            <a:pPr marL="0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	Provide accommodations for wind tunnel – roof, wind deflector wall</a:t>
            </a:r>
          </a:p>
          <a:p>
            <a:pPr marL="0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	Create large exterior doorway in airframe lab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Relocate furniture and equipment (wind tunnel, turbines, airframes, toolboxes, etc.)</a:t>
            </a:r>
          </a:p>
          <a:p>
            <a:pPr marL="0" indent="0">
              <a:buNone/>
            </a:pPr>
            <a:endParaRPr lang="en-US" sz="29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D9A1-AC77-4247-A082-80E13B4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7"/>
            <a:ext cx="10515600" cy="148975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293E-B887-4B7E-81E7-2FBA908B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1825625"/>
            <a:ext cx="10972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To ensure relocation for beginning of next school year:</a:t>
            </a:r>
          </a:p>
          <a:p>
            <a:pPr marL="685800" lvl="3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Order modular classrooms and begin necessary permitting process with city </a:t>
            </a:r>
          </a:p>
          <a:p>
            <a:pPr marL="685800" lvl="3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Complete design work</a:t>
            </a:r>
          </a:p>
          <a:p>
            <a:pPr marL="685800" lvl="3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Create scope of work to determine funding needs for construction</a:t>
            </a:r>
          </a:p>
          <a:p>
            <a:pPr marL="685800" lvl="3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Begin construction planning </a:t>
            </a:r>
          </a:p>
          <a:p>
            <a:pPr marL="685800" lvl="3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Schedule work for summer completion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Work with PAC to identify location at airport for future Aviation Academy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Work with city manager to identify private investment to fund facility construction</a:t>
            </a:r>
          </a:p>
        </p:txBody>
      </p:sp>
    </p:spTree>
    <p:extLst>
      <p:ext uri="{BB962C8B-B14F-4D97-AF65-F5344CB8AC3E}">
        <p14:creationId xmlns:p14="http://schemas.microsoft.com/office/powerpoint/2010/main" val="5596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5DB4E-0554-4C0F-A8A8-7D8F5AA2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/>
              <a:t>Agenda</a:t>
            </a: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AD9CEE-6B95-471A-B2CD-49B2492D7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Condition of existing facility</a:t>
            </a:r>
          </a:p>
          <a:p>
            <a:r>
              <a:rPr lang="en-US" sz="2800" dirty="0">
                <a:solidFill>
                  <a:schemeClr val="tx2"/>
                </a:solidFill>
              </a:rPr>
              <a:t>Timeline on lease negotiation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Relocation option</a:t>
            </a:r>
          </a:p>
        </p:txBody>
      </p:sp>
    </p:spTree>
    <p:extLst>
      <p:ext uri="{BB962C8B-B14F-4D97-AF65-F5344CB8AC3E}">
        <p14:creationId xmlns:p14="http://schemas.microsoft.com/office/powerpoint/2010/main" val="161222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0BA-D296-43D0-8929-DDD0543C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912"/>
            <a:ext cx="10515600" cy="1072896"/>
          </a:xfrm>
        </p:spPr>
        <p:txBody>
          <a:bodyPr>
            <a:normAutofit/>
          </a:bodyPr>
          <a:lstStyle/>
          <a:p>
            <a:r>
              <a:rPr lang="en-US" dirty="0"/>
              <a:t>Existing Aviation Academy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84191-9B8A-4949-A729-2134DA37E187}"/>
              </a:ext>
            </a:extLst>
          </p:cNvPr>
          <p:cNvSpPr/>
          <p:nvPr/>
        </p:nvSpPr>
        <p:spPr>
          <a:xfrm>
            <a:off x="2935051" y="312513"/>
            <a:ext cx="2861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Existing leased space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DB5353-CCF7-4E24-8C4D-93D5702B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29" y="2017058"/>
            <a:ext cx="11308977" cy="4636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B25520-989F-4FC6-9070-CFD0F3A6174B}"/>
              </a:ext>
            </a:extLst>
          </p:cNvPr>
          <p:cNvSpPr txBox="1"/>
          <p:nvPr/>
        </p:nvSpPr>
        <p:spPr>
          <a:xfrm>
            <a:off x="995082" y="5916706"/>
            <a:ext cx="4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Red-hashed areas not currently used</a:t>
            </a:r>
          </a:p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Yellow-hashed area out of service in December</a:t>
            </a:r>
          </a:p>
        </p:txBody>
      </p:sp>
    </p:spTree>
    <p:extLst>
      <p:ext uri="{BB962C8B-B14F-4D97-AF65-F5344CB8AC3E}">
        <p14:creationId xmlns:p14="http://schemas.microsoft.com/office/powerpoint/2010/main" val="38185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557"/>
            <a:ext cx="10515600" cy="1130533"/>
          </a:xfrm>
        </p:spPr>
        <p:txBody>
          <a:bodyPr>
            <a:normAutofit/>
          </a:bodyPr>
          <a:lstStyle/>
          <a:p>
            <a:r>
              <a:rPr lang="en-US" dirty="0"/>
              <a:t>Aviation Academy - Roof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078" y="1137835"/>
            <a:ext cx="5124716" cy="54792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3404" y="1082640"/>
            <a:ext cx="5118312" cy="55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A992-B536-4E0E-9741-E1AD7E2B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17900"/>
          </a:xfrm>
        </p:spPr>
        <p:txBody>
          <a:bodyPr/>
          <a:lstStyle/>
          <a:p>
            <a:r>
              <a:rPr lang="en-US" dirty="0"/>
              <a:t>Aviation Academy - Roof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3FB935-5582-48F7-89AD-7BEA138ED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5" y="1119673"/>
            <a:ext cx="5484318" cy="558116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41B64-ADA1-4910-A67B-F1846A5F4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119673"/>
            <a:ext cx="6047232" cy="55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728D-1F28-44F9-825A-19BD1B2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967"/>
          </a:xfrm>
        </p:spPr>
        <p:txBody>
          <a:bodyPr/>
          <a:lstStyle/>
          <a:p>
            <a:r>
              <a:rPr lang="en-US" dirty="0"/>
              <a:t>Aviation Academy - HVAC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F7A8D-7E62-4161-843F-32F4EA82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439067"/>
            <a:ext cx="5852160" cy="520081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C8FAA1E-5F64-4779-A8C3-EA9D54337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52" y="1439067"/>
            <a:ext cx="5852160" cy="5200809"/>
          </a:xfrm>
        </p:spPr>
      </p:pic>
    </p:spTree>
    <p:extLst>
      <p:ext uri="{BB962C8B-B14F-4D97-AF65-F5344CB8AC3E}">
        <p14:creationId xmlns:p14="http://schemas.microsoft.com/office/powerpoint/2010/main" val="243604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E430-D103-490C-BF50-5F78AAD2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021059"/>
          </a:xfrm>
        </p:spPr>
        <p:txBody>
          <a:bodyPr>
            <a:normAutofit/>
          </a:bodyPr>
          <a:lstStyle/>
          <a:p>
            <a:r>
              <a:rPr lang="en-US" dirty="0"/>
              <a:t>Aviation Academy - Ceiling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80993-D333-42DB-BA52-02168AED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" y="1556633"/>
            <a:ext cx="5417004" cy="506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981DC-33A9-44F8-AE9B-679907037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02" y="1556633"/>
            <a:ext cx="5611907" cy="50656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58C274-038E-46B6-ACF2-2164842E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1F7A-670B-4FDC-9F75-FA304310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66126"/>
          </a:xfrm>
        </p:spPr>
        <p:txBody>
          <a:bodyPr/>
          <a:lstStyle/>
          <a:p>
            <a:r>
              <a:rPr lang="en-US" dirty="0"/>
              <a:t>Evidence of Roof leaks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2291E-2DC0-4215-BB1F-2081015F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8" y="1250302"/>
            <a:ext cx="5831632" cy="5450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F6A1A-FB70-411A-89FA-EBEA2BE2E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9" y="1250302"/>
            <a:ext cx="5756986" cy="54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DBDD-9ED6-4634-942C-47AAA06D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Cost considerations at airport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CDC35-A1FC-450C-A04F-7BCC1BF2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Maintenance costs in  June FY2019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HVAC cost	 	            $170K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Roof cost	 	            $  15K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Abatement requirements             $  46K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Maintenance costs in FY2020 (July – Nov)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Roof work 		             $ 13K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Remediation work 	             $ 11K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Portable HVAC units  	             $ 61K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Maintenance costs (FY2009 – FY2018)  $ 448K</a:t>
            </a:r>
          </a:p>
        </p:txBody>
      </p:sp>
    </p:spTree>
    <p:extLst>
      <p:ext uri="{BB962C8B-B14F-4D97-AF65-F5344CB8AC3E}">
        <p14:creationId xmlns:p14="http://schemas.microsoft.com/office/powerpoint/2010/main" val="1590673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18799</TotalTime>
  <Words>465</Words>
  <Application>Microsoft Office PowerPoint</Application>
  <PresentationFormat>Widescreen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Narrow</vt:lpstr>
      <vt:lpstr>Calibri</vt:lpstr>
      <vt:lpstr>Corbel</vt:lpstr>
      <vt:lpstr>Wingdings</vt:lpstr>
      <vt:lpstr>Banded</vt:lpstr>
      <vt:lpstr>Aviation Academy Update</vt:lpstr>
      <vt:lpstr>Agenda</vt:lpstr>
      <vt:lpstr>Existing Aviation Academy</vt:lpstr>
      <vt:lpstr>Aviation Academy - Roof</vt:lpstr>
      <vt:lpstr>Aviation Academy - Roof</vt:lpstr>
      <vt:lpstr>Aviation Academy - HVAC</vt:lpstr>
      <vt:lpstr>Aviation Academy - Ceiling</vt:lpstr>
      <vt:lpstr>Evidence of Roof leaks</vt:lpstr>
      <vt:lpstr>Cost considerations at airport facility</vt:lpstr>
      <vt:lpstr>Timeline on lease negotiation</vt:lpstr>
      <vt:lpstr>Relocation option </vt:lpstr>
      <vt:lpstr>PowerPoint Presentation</vt:lpstr>
      <vt:lpstr>PowerPoint Presentation</vt:lpstr>
      <vt:lpstr>PowerPoint Presentation</vt:lpstr>
      <vt:lpstr>What would need to be done at DHS?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Lou Roaseau</dc:creator>
  <cp:lastModifiedBy>NNPS\michelle.price</cp:lastModifiedBy>
  <cp:revision>52</cp:revision>
  <dcterms:created xsi:type="dcterms:W3CDTF">2019-11-04T15:51:32Z</dcterms:created>
  <dcterms:modified xsi:type="dcterms:W3CDTF">2020-02-19T18:35:12Z</dcterms:modified>
</cp:coreProperties>
</file>